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64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B27"/>
    <a:srgbClr val="1C5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8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0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5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9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9FDBE6-10BB-4838-BC72-B8B774212CB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7D34E-A513-4E7A-80E1-98DE9A5EC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1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hite building with columns&#10;&#10;AI-generated content may be incorrect.">
            <a:extLst>
              <a:ext uri="{FF2B5EF4-FFF2-40B4-BE49-F238E27FC236}">
                <a16:creationId xmlns:a16="http://schemas.microsoft.com/office/drawing/2014/main" id="{0BE52D9B-5606-0A93-62A1-42C26B70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5593"/>
          <a:stretch>
            <a:fillRect/>
          </a:stretch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B77D1A54-AA0B-F589-08EC-DF659914D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7" y="1019175"/>
            <a:ext cx="4908404" cy="18633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69F9D62-C18F-814D-BE42-77B6D95911B1}"/>
              </a:ext>
            </a:extLst>
          </p:cNvPr>
          <p:cNvSpPr txBox="1">
            <a:spLocks/>
          </p:cNvSpPr>
          <p:nvPr/>
        </p:nvSpPr>
        <p:spPr>
          <a:xfrm>
            <a:off x="933448" y="3494403"/>
            <a:ext cx="8410575" cy="9620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WRITE YOUR TITLE PAPER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4C048D-7C50-9098-74B4-EA82BAC9CCF9}"/>
              </a:ext>
            </a:extLst>
          </p:cNvPr>
          <p:cNvSpPr txBox="1">
            <a:spLocks/>
          </p:cNvSpPr>
          <p:nvPr/>
        </p:nvSpPr>
        <p:spPr>
          <a:xfrm>
            <a:off x="933448" y="5357778"/>
            <a:ext cx="8410575" cy="9620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by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Fatima Basim Jasim</a:t>
            </a:r>
          </a:p>
        </p:txBody>
      </p:sp>
    </p:spTree>
    <p:extLst>
      <p:ext uri="{BB962C8B-B14F-4D97-AF65-F5344CB8AC3E}">
        <p14:creationId xmlns:p14="http://schemas.microsoft.com/office/powerpoint/2010/main" val="277219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83B41-5021-A70E-F303-DE887B12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blue and orange text&#10;&#10;AI-generated content may be incorrect.">
            <a:extLst>
              <a:ext uri="{FF2B5EF4-FFF2-40B4-BE49-F238E27FC236}">
                <a16:creationId xmlns:a16="http://schemas.microsoft.com/office/drawing/2014/main" id="{E2F6211B-BE7D-D249-783A-A9414BD70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01394-4B56-36E8-1A99-650997E5C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674331"/>
            <a:ext cx="8420100" cy="166084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D46B27"/>
                </a:solidFill>
              </a:rPr>
              <a:t>TANKYOU </a:t>
            </a:r>
          </a:p>
        </p:txBody>
      </p:sp>
    </p:spTree>
    <p:extLst>
      <p:ext uri="{BB962C8B-B14F-4D97-AF65-F5344CB8AC3E}">
        <p14:creationId xmlns:p14="http://schemas.microsoft.com/office/powerpoint/2010/main" val="82757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5A9A8-1BEA-34F6-11F6-C10ECE81C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88882665-2793-3832-6283-79AE3DEB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AD3FD-1223-FD78-9950-7CC8CADD2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466906"/>
            <a:ext cx="8420100" cy="1010164"/>
          </a:xfrm>
        </p:spPr>
        <p:txBody>
          <a:bodyPr/>
          <a:lstStyle/>
          <a:p>
            <a:r>
              <a:rPr lang="en-US" b="1" dirty="0">
                <a:solidFill>
                  <a:srgbClr val="1C5089"/>
                </a:solidFill>
              </a:rPr>
              <a:t>INTRODUCTION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15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3F239-F48E-E1C9-5D9E-24C64EE24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orange and blue text&#10;&#10;AI-generated content may be incorrect.">
            <a:extLst>
              <a:ext uri="{FF2B5EF4-FFF2-40B4-BE49-F238E27FC236}">
                <a16:creationId xmlns:a16="http://schemas.microsoft.com/office/drawing/2014/main" id="{157C774E-7242-0BFC-2DDC-B82DF42B5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2CD673-146E-3E95-CBCC-9EE071033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656" y="1265706"/>
            <a:ext cx="4105344" cy="5854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C5089"/>
                </a:solidFill>
              </a:rPr>
              <a:t>INTRODUCTION</a:t>
            </a:r>
            <a:r>
              <a:rPr lang="en-US" sz="36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372B7-DC40-F8D4-AAE1-9D36F1B9EE6D}"/>
              </a:ext>
            </a:extLst>
          </p:cNvPr>
          <p:cNvSpPr txBox="1"/>
          <p:nvPr/>
        </p:nvSpPr>
        <p:spPr>
          <a:xfrm>
            <a:off x="953870" y="1927477"/>
            <a:ext cx="8275649" cy="374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1st International Subtain University Medical Education Conference (ISUMEC 2025) will take place in Karbala, Iraq, from 25-27 October 2025 Hosted Al-Subtain University of Medical Sciences the International Branch of Tehran University of Medical Sciences, this landmark event aims to position Iraq as a regional hub for medical education innovation by bringing together global and local experts, policymakers, and educators. The three-day conference features a comprehensive program, including pre-conference workshops, keynote speeches, symposia, and parallel sessions. Key topics include Artificial Intelligence in Medical Education, Competency-Based Medical Education, Quality Assurance and Accreditation, Faculty Development, Workplace-Based Assessment, and Social Accountability. Attendees will also have numerous opportunities for networking, collaboration, and professional development.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01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90320-FBDD-5F47-7D92-DFF7FA93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58207BEE-8107-3448-8FAF-D53B2FDA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F537F5-D60A-B0E9-69D4-0473BBAB6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466906"/>
            <a:ext cx="8420100" cy="1010164"/>
          </a:xfrm>
        </p:spPr>
        <p:txBody>
          <a:bodyPr/>
          <a:lstStyle/>
          <a:p>
            <a:r>
              <a:rPr lang="en-US" b="1" dirty="0">
                <a:solidFill>
                  <a:srgbClr val="1C5089"/>
                </a:solidFill>
              </a:rPr>
              <a:t>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01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3B4DA-1908-6CD8-2722-38B25991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orange and blue text&#10;&#10;AI-generated content may be incorrect.">
            <a:extLst>
              <a:ext uri="{FF2B5EF4-FFF2-40B4-BE49-F238E27FC236}">
                <a16:creationId xmlns:a16="http://schemas.microsoft.com/office/drawing/2014/main" id="{E0844E95-AEA2-87A9-CBF0-03798E3AD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C49747-2396-7FEE-D1A5-18F326E36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134" y="1282790"/>
            <a:ext cx="4105344" cy="5854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C5089"/>
                </a:solidFill>
              </a:rPr>
              <a:t>OBJECTIVES</a:t>
            </a:r>
            <a:r>
              <a:rPr lang="en-US" sz="36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C00C4-4A3C-1CD7-0619-246DB5180EB9}"/>
              </a:ext>
            </a:extLst>
          </p:cNvPr>
          <p:cNvSpPr txBox="1"/>
          <p:nvPr/>
        </p:nvSpPr>
        <p:spPr>
          <a:xfrm>
            <a:off x="934134" y="2112293"/>
            <a:ext cx="8275649" cy="263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Facilitate the exchange of ideas and best practices in medical education.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Foster collaboration among institutions to strengthen medical education in Iraq and beyond.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Promote research in medical education to enhance teaching, learning, and assessment.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Engage international and regional experts to provide insights on educational innovations and challenges.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Provide professional development opportunities for educators through interactive sessions and networking.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73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BCB19-8612-DF27-C176-67208802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445CB806-BCCA-DBA0-7331-178B62E43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4107F4-887B-3F37-225B-E3E98A91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466906"/>
            <a:ext cx="8420100" cy="1010164"/>
          </a:xfrm>
        </p:spPr>
        <p:txBody>
          <a:bodyPr/>
          <a:lstStyle/>
          <a:p>
            <a:r>
              <a:rPr lang="en-US" b="1" dirty="0">
                <a:solidFill>
                  <a:srgbClr val="1C5089"/>
                </a:solidFill>
              </a:rPr>
              <a:t>METHODOLOGY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36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F95E8-B40E-DAD1-A17E-C30B8E38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7BEAC05C-3C2D-37E6-C936-CC40DFEC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D24DC-32C8-7DDA-CF10-8312A44E0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466906"/>
            <a:ext cx="8420100" cy="1010164"/>
          </a:xfrm>
        </p:spPr>
        <p:txBody>
          <a:bodyPr/>
          <a:lstStyle/>
          <a:p>
            <a:r>
              <a:rPr lang="en-US" b="1" dirty="0">
                <a:solidFill>
                  <a:srgbClr val="1C5089"/>
                </a:solidFill>
              </a:rPr>
              <a:t>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210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891B-70AA-CEBC-2C94-317F783B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C253020C-FAB0-F826-96ED-CC358662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C0733-40B4-3631-5317-EF142FD79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667360"/>
            <a:ext cx="8420100" cy="15232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C5089"/>
                </a:solidFill>
              </a:rPr>
              <a:t>DISCUSSION AND CONCLUSION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36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AC36-BBC4-4F08-2A34-2DED0AF3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F3DF5A3B-C69D-FAF4-D8A0-936DEBD0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9BD3B-5406-E73D-5F8E-E1CEE7828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05" y="2162560"/>
            <a:ext cx="8420100" cy="25328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C5089"/>
                </a:solidFill>
              </a:rPr>
              <a:t>KEY MESSAGE </a:t>
            </a:r>
            <a:br>
              <a:rPr lang="en-US" b="1" dirty="0">
                <a:solidFill>
                  <a:srgbClr val="1C5089"/>
                </a:solidFill>
              </a:rPr>
            </a:br>
            <a:r>
              <a:rPr lang="en-US" b="1" dirty="0">
                <a:solidFill>
                  <a:srgbClr val="1C5089"/>
                </a:solidFill>
              </a:rPr>
              <a:t>OR PRACTICAL RECOMMENDATION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23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227</Words>
  <Application>Microsoft Office PowerPoint</Application>
  <PresentationFormat>A4 Paper (210x297 mm)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Office Theme</vt:lpstr>
      <vt:lpstr>PowerPoint Presentation</vt:lpstr>
      <vt:lpstr>INTRODUCTION </vt:lpstr>
      <vt:lpstr>INTRODUCTION </vt:lpstr>
      <vt:lpstr>OBJECTIVES</vt:lpstr>
      <vt:lpstr>OBJECTIVES </vt:lpstr>
      <vt:lpstr>METHODOLOGY </vt:lpstr>
      <vt:lpstr>RESULTS</vt:lpstr>
      <vt:lpstr>DISCUSSION AND CONCLUSION </vt:lpstr>
      <vt:lpstr>KEY MESSAGE  OR PRACTICAL RECOMMENDATION</vt:lpstr>
      <vt:lpstr>TANKYOU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فاطمة باسم</dc:creator>
  <cp:lastModifiedBy>فاطمة باسم</cp:lastModifiedBy>
  <cp:revision>18</cp:revision>
  <dcterms:created xsi:type="dcterms:W3CDTF">2025-09-22T11:21:23Z</dcterms:created>
  <dcterms:modified xsi:type="dcterms:W3CDTF">2025-10-13T07:29:25Z</dcterms:modified>
</cp:coreProperties>
</file>